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3" r:id="rId17"/>
    <p:sldId id="274" r:id="rId18"/>
    <p:sldId id="272" r:id="rId19"/>
    <p:sldId id="276" r:id="rId20"/>
    <p:sldId id="275" r:id="rId21"/>
    <p:sldId id="277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ír Tylšar" initials="VT" lastIdx="1" clrIdx="0">
    <p:extLst>
      <p:ext uri="{19B8F6BF-5375-455C-9EA6-DF929625EA0E}">
        <p15:presenceInfo xmlns:p15="http://schemas.microsoft.com/office/powerpoint/2012/main" userId="14251d488c5f21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AA9F2-E7D8-3BB4-AD41-FC83B5E49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60E2DE-2DA1-76CD-4411-C3A9BD37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F620D6-3569-BC56-12B5-B646E9285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160C-149A-4EAA-BBF6-DC148A2302D9}" type="datetimeFigureOut">
              <a:rPr lang="cs-CZ" smtClean="0"/>
              <a:t>21.01.2026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983A01-8A9B-E296-16AD-638B56CF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28C181-82EF-4016-9083-679C1060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9DC-6BFB-40BF-AD39-C2C941A40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63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E5E99-20F0-A9D6-A6EA-F4B85B62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C015F2-2095-6843-ECF5-95055F4E6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DF3638-1DAF-D446-5406-6D266B00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160C-149A-4EAA-BBF6-DC148A2302D9}" type="datetimeFigureOut">
              <a:rPr lang="cs-CZ" smtClean="0"/>
              <a:t>21.01.2026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08CCAE-37C8-F759-B554-98B8A41F5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E092D7-D5D7-C76B-DD75-C9FB6D5F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9DC-6BFB-40BF-AD39-C2C941A40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9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A6CE7CC-F9B7-B1F4-D4A3-FE4E38D9C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E9A4AB-7F0C-CADE-471F-D18A584A6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2BE8BB-907A-643E-4CAB-0664DD4F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160C-149A-4EAA-BBF6-DC148A2302D9}" type="datetimeFigureOut">
              <a:rPr lang="cs-CZ" smtClean="0"/>
              <a:t>21.01.2026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A6C2B5-D73D-D1A1-F204-40185A09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168E50-0722-7C03-556A-AE1F453F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9DC-6BFB-40BF-AD39-C2C941A40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63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A582E-3D08-58D4-C367-DD0A11E52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136F79-07C1-25E4-235F-6D6D7415C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D35379-81A0-354E-2D2F-65D755DF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160C-149A-4EAA-BBF6-DC148A2302D9}" type="datetimeFigureOut">
              <a:rPr lang="cs-CZ" smtClean="0"/>
              <a:t>21.01.2026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C259D8-8A5F-7A93-0BB2-B35755E7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E52A8C-736A-A745-0AB6-E53573C3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9DC-6BFB-40BF-AD39-C2C941A40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2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18CE6-CAF6-1149-372F-DCEBC0AC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3B8CFC-27DD-3A74-0A35-DA21173EC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C2E2ED-01D3-4DB4-21E6-4DABA504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160C-149A-4EAA-BBF6-DC148A2302D9}" type="datetimeFigureOut">
              <a:rPr lang="cs-CZ" smtClean="0"/>
              <a:t>21.01.2026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E55486-FEA4-7B03-D566-1B2DD270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4AC661-87E1-2510-07F9-2F387D61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9DC-6BFB-40BF-AD39-C2C941A40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96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83FA7-0481-994F-CA43-2EB776A6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653F43-20EB-3796-AE46-7D3AABC9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E0CF003-280A-9538-891E-872904103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E764A7-A133-5F93-65F9-E232B9C52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160C-149A-4EAA-BBF6-DC148A2302D9}" type="datetimeFigureOut">
              <a:rPr lang="cs-CZ" smtClean="0"/>
              <a:t>21.01.2026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14A0F5-77D8-E547-95CC-FAC432E7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3C8309-FE16-6361-3F53-7E3E86A1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9DC-6BFB-40BF-AD39-C2C941A40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18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4D8DE-54FC-2A94-230E-8C881399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503BFF-6664-53E5-95DE-648A81533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894D75-7702-AEA1-B104-FEBF474A8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0E7A671-2CDE-AB5D-03CF-0F6272A73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7F725D-B8A2-834B-C3FF-03772FD7B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84F0677-D971-7908-7031-23D847FE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160C-149A-4EAA-BBF6-DC148A2302D9}" type="datetimeFigureOut">
              <a:rPr lang="cs-CZ" smtClean="0"/>
              <a:t>21.01.2026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0DC3911-6974-5650-AE2A-0C42E82AA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44D145-29FE-F161-059D-B9614874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9DC-6BFB-40BF-AD39-C2C941A40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40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D64EC-3D3C-9524-50C7-06CE315F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67A0DC-F1A0-38E9-ECDF-09F4FA21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160C-149A-4EAA-BBF6-DC148A2302D9}" type="datetimeFigureOut">
              <a:rPr lang="cs-CZ" smtClean="0"/>
              <a:t>21.01.2026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A3D877-FEC0-D911-C66E-A31C391B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DFC581-DFE9-17BA-4B63-268BE663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9DC-6BFB-40BF-AD39-C2C941A40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86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60D6EB-C6C6-553F-4D88-42A6E9AE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160C-149A-4EAA-BBF6-DC148A2302D9}" type="datetimeFigureOut">
              <a:rPr lang="cs-CZ" smtClean="0"/>
              <a:t>21.01.2026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4537D4E-F2AC-CEA6-DB08-34B7EC1D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FA5735-04C5-0800-498E-C563F959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9DC-6BFB-40BF-AD39-C2C941A40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57F19-A33A-D26F-F252-C1AB1487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0D1970-1E13-652B-8C34-F818EC741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9D4036-EB9A-FC71-CDE8-9C034AC43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902AE3-B522-8E6B-28D3-814ABC2C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160C-149A-4EAA-BBF6-DC148A2302D9}" type="datetimeFigureOut">
              <a:rPr lang="cs-CZ" smtClean="0"/>
              <a:t>21.01.2026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68834D-02D6-F6CA-AAAA-45D5CDEC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64E2A0-E2E8-C1A1-16AC-5C9FD991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9DC-6BFB-40BF-AD39-C2C941A40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36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BCE93-B919-AE4F-C5DD-91A064E65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589B97-BFB7-D1A2-E318-340E9C65B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39135D-B1AE-6E79-395C-F014AD336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4670FF-7FE4-6B59-35E7-E7B9FCC7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160C-149A-4EAA-BBF6-DC148A2302D9}" type="datetimeFigureOut">
              <a:rPr lang="cs-CZ" smtClean="0"/>
              <a:t>21.01.2026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672684-5098-F6C3-85DA-86547167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3AC280-EE08-FBD5-2068-E0ED5F02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9DC-6BFB-40BF-AD39-C2C941A40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78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07BA433-0C6F-FBF6-53AB-76125514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9CEE02-F9B2-6A7C-0F7B-2287C7756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C0C4F0-7D4E-23A3-047B-B833496A4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8160C-149A-4EAA-BBF6-DC148A2302D9}" type="datetimeFigureOut">
              <a:rPr lang="cs-CZ" smtClean="0"/>
              <a:t>21.01.2026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AFCE53-4BC0-A557-FD58-A3877EF33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236F40-5443-7429-67AA-CEB84CD36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E9DC-6BFB-40BF-AD39-C2C941A40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93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hody.net/2026/01/07/buffonova-jehl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Bjehla_tes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D5273-646A-8380-9034-B938656E3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523" y="1407745"/>
            <a:ext cx="9144000" cy="1848217"/>
          </a:xfrm>
        </p:spPr>
        <p:txBody>
          <a:bodyPr>
            <a:normAutofit fontScale="90000"/>
          </a:bodyPr>
          <a:lstStyle/>
          <a:p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STOCHASTICKÉ METODY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0FE54-7BFB-B7BF-B348-A722DBD85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5200" b="1" dirty="0"/>
              <a:t>A JEJICH MOŽNÉ VYUŽITÍ PŘI NEHODOVÉ ANALÝZE</a:t>
            </a:r>
          </a:p>
          <a:p>
            <a:endParaRPr lang="cs-CZ" b="1" dirty="0"/>
          </a:p>
          <a:p>
            <a:pPr algn="l"/>
            <a:r>
              <a:rPr lang="cs-CZ" sz="4400" b="1" dirty="0"/>
              <a:t>Ing. Vladimír Tylšar</a:t>
            </a:r>
          </a:p>
          <a:p>
            <a:pPr algn="l"/>
            <a:r>
              <a:rPr lang="cs-CZ" sz="4400" b="1" dirty="0">
                <a:solidFill>
                  <a:schemeClr val="accent1">
                    <a:lumMod val="75000"/>
                  </a:schemeClr>
                </a:solidFill>
              </a:rPr>
              <a:t>www.nehody.net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774A00-8CFE-A0A4-C989-0627C0A12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23" y="435219"/>
            <a:ext cx="1524000" cy="762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437FE86-31B5-587E-953E-DD0BEE3BB9E4}"/>
              </a:ext>
            </a:extLst>
          </p:cNvPr>
          <p:cNvSpPr txBox="1"/>
          <p:nvPr/>
        </p:nvSpPr>
        <p:spPr>
          <a:xfrm>
            <a:off x="1459523" y="5424854"/>
            <a:ext cx="9337431" cy="101566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Zjištění aktuální situace ohledně stavu „recertifikace“ přítomných znalců – zcela anonymní</a:t>
            </a:r>
          </a:p>
          <a:p>
            <a:endParaRPr lang="cs-CZ" b="1" dirty="0"/>
          </a:p>
          <a:p>
            <a:r>
              <a:rPr lang="cs-CZ" sz="2400" b="1" dirty="0">
                <a:solidFill>
                  <a:srgbClr val="FF0000"/>
                </a:solidFill>
              </a:rPr>
              <a:t>https://bit.ly/zapisznalci         </a:t>
            </a:r>
            <a:r>
              <a:rPr lang="cs-CZ" b="1" dirty="0"/>
              <a:t>Díky za odpovědi!</a:t>
            </a:r>
          </a:p>
        </p:txBody>
      </p:sp>
    </p:spTree>
    <p:extLst>
      <p:ext uri="{BB962C8B-B14F-4D97-AF65-F5344CB8AC3E}">
        <p14:creationId xmlns:p14="http://schemas.microsoft.com/office/powerpoint/2010/main" val="90598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87D18-8A9F-D42C-786E-F0A278E72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9F61242-E5A8-CE53-44FD-6078FEB00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779585"/>
            <a:ext cx="1524000" cy="762000"/>
          </a:xfrm>
          <a:prstGeom prst="rect">
            <a:avLst/>
          </a:prstGeom>
        </p:spPr>
      </p:pic>
      <p:pic>
        <p:nvPicPr>
          <p:cNvPr id="5" name="Obrázek 4" descr="Obsah obrázku text, snímek obrazovky, číslo, software">
            <a:extLst>
              <a:ext uri="{FF2B5EF4-FFF2-40B4-BE49-F238E27FC236}">
                <a16:creationId xmlns:a16="http://schemas.microsoft.com/office/drawing/2014/main" id="{43CF86BE-0579-34C3-014E-1391EC167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535" y="2831643"/>
            <a:ext cx="7126723" cy="385739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9BCE14C-61FD-380E-6AC3-48437727EECD}"/>
              </a:ext>
            </a:extLst>
          </p:cNvPr>
          <p:cNvSpPr txBox="1"/>
          <p:nvPr/>
        </p:nvSpPr>
        <p:spPr>
          <a:xfrm>
            <a:off x="1898374" y="1908313"/>
            <a:ext cx="798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výběr </a:t>
            </a:r>
            <a:r>
              <a:rPr lang="cs-CZ" b="1" dirty="0"/>
              <a:t>oblasti uložení výstupních hodnot </a:t>
            </a:r>
            <a:r>
              <a:rPr lang="cs-CZ" dirty="0"/>
              <a:t>+ definice druhu rozložení spojitých náhodně generovaných  veličin v definovaném intervalu (možnost „rovnoměrné“ či „Gaussovo“)</a:t>
            </a:r>
          </a:p>
        </p:txBody>
      </p:sp>
    </p:spTree>
    <p:extLst>
      <p:ext uri="{BB962C8B-B14F-4D97-AF65-F5344CB8AC3E}">
        <p14:creationId xmlns:p14="http://schemas.microsoft.com/office/powerpoint/2010/main" val="322989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6BB03-BC5A-CE88-D0B2-6A0EA1CAD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662565A-B9E4-3647-B87F-4876EF4D3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779585"/>
            <a:ext cx="1524000" cy="762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BC9E8B8-855A-B845-9EBB-28FF2D15FA18}"/>
              </a:ext>
            </a:extLst>
          </p:cNvPr>
          <p:cNvSpPr txBox="1"/>
          <p:nvPr/>
        </p:nvSpPr>
        <p:spPr>
          <a:xfrm>
            <a:off x="844826" y="1865071"/>
            <a:ext cx="1072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Pan profesor Bradáč v SI :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F6B881B-F6F6-9A2B-E065-F4C780784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101" y="1838739"/>
            <a:ext cx="6271793" cy="64633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D775F09-49B4-E298-F251-27C5FABFC89D}"/>
              </a:ext>
            </a:extLst>
          </p:cNvPr>
          <p:cNvSpPr txBox="1"/>
          <p:nvPr/>
        </p:nvSpPr>
        <p:spPr>
          <a:xfrm>
            <a:off x="844826" y="2676647"/>
            <a:ext cx="971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Stochastická simulace Monte Carlo</a:t>
            </a:r>
            <a:r>
              <a:rPr lang="cs-CZ" dirty="0"/>
              <a:t>:  otevření tabulky v MS EXCEL, nastavení 3 rozmezí, zadání výpočtu pro 1000, 2000  nebo „mračno“ simulací – výsledek poté za jednotky s</a:t>
            </a:r>
          </a:p>
        </p:txBody>
      </p:sp>
      <p:pic>
        <p:nvPicPr>
          <p:cNvPr id="11" name="Obrázek 10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050E253A-A9D0-07A1-2C01-1B1352548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926" y="3415311"/>
            <a:ext cx="5902364" cy="2805280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6BCC6B79-532C-D9C9-1130-91DF9E2B7339}"/>
              </a:ext>
            </a:extLst>
          </p:cNvPr>
          <p:cNvSpPr/>
          <p:nvPr/>
        </p:nvSpPr>
        <p:spPr>
          <a:xfrm>
            <a:off x="7434468" y="4906907"/>
            <a:ext cx="1143002" cy="4174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D8DBF8A2-DFCF-B071-534C-853CC90BB67F}"/>
              </a:ext>
            </a:extLst>
          </p:cNvPr>
          <p:cNvSpPr/>
          <p:nvPr/>
        </p:nvSpPr>
        <p:spPr>
          <a:xfrm>
            <a:off x="7434468" y="5416684"/>
            <a:ext cx="954157" cy="4174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6BAB896-DEE9-693A-21A6-82BB9D961ED6}"/>
              </a:ext>
            </a:extLst>
          </p:cNvPr>
          <p:cNvSpPr txBox="1"/>
          <p:nvPr/>
        </p:nvSpPr>
        <p:spPr>
          <a:xfrm>
            <a:off x="978191" y="4356286"/>
            <a:ext cx="351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https://bit.ly/EXF_26</a:t>
            </a:r>
          </a:p>
        </p:txBody>
      </p:sp>
    </p:spTree>
    <p:extLst>
      <p:ext uri="{BB962C8B-B14F-4D97-AF65-F5344CB8AC3E}">
        <p14:creationId xmlns:p14="http://schemas.microsoft.com/office/powerpoint/2010/main" val="149944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579B2-7E0B-163C-A056-598971F45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A8AB5FB-6291-1433-D59F-2F3F648B8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779585"/>
            <a:ext cx="1524000" cy="762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07D5B8D-2D7F-00A3-48EB-E072844E5600}"/>
              </a:ext>
            </a:extLst>
          </p:cNvPr>
          <p:cNvSpPr txBox="1"/>
          <p:nvPr/>
        </p:nvSpPr>
        <p:spPr>
          <a:xfrm>
            <a:off x="586409" y="1789043"/>
            <a:ext cx="11330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DOPLŇKY MS EXCEL </a:t>
            </a:r>
            <a:r>
              <a:rPr lang="cs-CZ" sz="2400" b="1" dirty="0"/>
              <a:t>pro stochastické modelování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 err="1"/>
              <a:t>Analytic</a:t>
            </a:r>
            <a:r>
              <a:rPr lang="cs-CZ" sz="2400" b="1" dirty="0"/>
              <a:t> </a:t>
            </a:r>
            <a:r>
              <a:rPr lang="cs-CZ" sz="2400" b="1" dirty="0" err="1"/>
              <a:t>Solver</a:t>
            </a:r>
            <a:r>
              <a:rPr lang="cs-CZ" sz="2400" b="1" dirty="0"/>
              <a:t> – </a:t>
            </a:r>
            <a:r>
              <a:rPr lang="cs-CZ" sz="2400" b="1" dirty="0" err="1"/>
              <a:t>Frontline</a:t>
            </a:r>
            <a:r>
              <a:rPr lang="cs-CZ" sz="2400" b="1" dirty="0"/>
              <a:t>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/>
              <a:t>Oracle </a:t>
            </a:r>
            <a:r>
              <a:rPr lang="cs-CZ" sz="2400" b="1" dirty="0" err="1"/>
              <a:t>Crystal</a:t>
            </a:r>
            <a:r>
              <a:rPr lang="cs-CZ" sz="2400" b="1" dirty="0"/>
              <a:t> </a:t>
            </a:r>
            <a:r>
              <a:rPr lang="cs-CZ" sz="2400" b="1" dirty="0" err="1"/>
              <a:t>Ball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/>
              <a:t>asi i další (Model Risk, </a:t>
            </a:r>
            <a:r>
              <a:rPr lang="cs-CZ" sz="2400" b="1" dirty="0" err="1"/>
              <a:t>GoldSim</a:t>
            </a:r>
            <a:r>
              <a:rPr lang="cs-CZ" sz="2400" b="1" dirty="0"/>
              <a:t>)</a:t>
            </a:r>
          </a:p>
          <a:p>
            <a:r>
              <a:rPr lang="cs-CZ" sz="3200" b="1" dirty="0"/>
              <a:t>				</a:t>
            </a:r>
            <a:r>
              <a:rPr lang="cs-CZ" sz="2400" b="1" dirty="0"/>
              <a:t>Hlavní problém</a:t>
            </a:r>
            <a:r>
              <a:rPr lang="cs-CZ" sz="3200" b="1" dirty="0"/>
              <a:t>: </a:t>
            </a:r>
            <a:r>
              <a:rPr lang="cs-CZ" sz="3200" b="1" dirty="0">
                <a:solidFill>
                  <a:srgbClr val="FF0000"/>
                </a:solidFill>
              </a:rPr>
              <a:t>CENA</a:t>
            </a:r>
          </a:p>
          <a:p>
            <a:r>
              <a:rPr lang="cs-CZ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Analytic</a:t>
            </a:r>
            <a:r>
              <a:rPr lang="cs-C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Solver</a:t>
            </a:r>
            <a:r>
              <a:rPr lang="cs-C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1800 USD/rok, 5000 USD/3 roky apod</a:t>
            </a:r>
            <a: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55E72EF-A950-1F9C-1F63-ACC5D31667D6}"/>
              </a:ext>
            </a:extLst>
          </p:cNvPr>
          <p:cNvSpPr txBox="1"/>
          <p:nvPr/>
        </p:nvSpPr>
        <p:spPr>
          <a:xfrm>
            <a:off x="377687" y="4591046"/>
            <a:ext cx="112312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DOPLNĚK „ARGO“ </a:t>
            </a:r>
          </a:p>
          <a:p>
            <a:r>
              <a:rPr lang="cs-CZ" sz="2400" b="1" dirty="0"/>
              <a:t>dostupný zdarma    </a:t>
            </a:r>
            <a:r>
              <a:rPr lang="cs-CZ" sz="3200" b="1" dirty="0">
                <a:solidFill>
                  <a:srgbClr val="FF0000"/>
                </a:solidFill>
              </a:rPr>
              <a:t>https://github.com/boozallen/argo</a:t>
            </a:r>
          </a:p>
          <a:p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popis instalace:  https://github.com/boozallen/argo/wiki/Installation</a:t>
            </a:r>
          </a:p>
        </p:txBody>
      </p:sp>
    </p:spTree>
    <p:extLst>
      <p:ext uri="{BB962C8B-B14F-4D97-AF65-F5344CB8AC3E}">
        <p14:creationId xmlns:p14="http://schemas.microsoft.com/office/powerpoint/2010/main" val="208875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D199B-9CDE-08CF-18D6-A3E2736FE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C8A4B6C-1A3B-4268-8606-AF96A1F91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779585"/>
            <a:ext cx="1524000" cy="762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0B4393F-F38B-B0F2-A37D-B60763455BF6}"/>
              </a:ext>
            </a:extLst>
          </p:cNvPr>
          <p:cNvSpPr txBox="1"/>
          <p:nvPr/>
        </p:nvSpPr>
        <p:spPr>
          <a:xfrm>
            <a:off x="759196" y="1808922"/>
            <a:ext cx="10754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 instalaci do MS EXCEL  je dostupný (dle nastavení uživatele) v horní liště a může vypadat např. takto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5" name="Obrázek 4" descr="Obsah obrázku text, Písmo, zelené, snímek obrazovky&#10;&#10;Obsah generovaný pomocí AI může být nesprávný.">
            <a:extLst>
              <a:ext uri="{FF2B5EF4-FFF2-40B4-BE49-F238E27FC236}">
                <a16:creationId xmlns:a16="http://schemas.microsoft.com/office/drawing/2014/main" id="{33EB2EE7-0847-1BF4-B0A7-8348ED19B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54" y="2518208"/>
            <a:ext cx="7164156" cy="910792"/>
          </a:xfrm>
          <a:prstGeom prst="rect">
            <a:avLst/>
          </a:prstGeom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DEC0DC96-AA38-C7C9-BF51-EE0D27FC30FF}"/>
              </a:ext>
            </a:extLst>
          </p:cNvPr>
          <p:cNvSpPr/>
          <p:nvPr/>
        </p:nvSpPr>
        <p:spPr>
          <a:xfrm>
            <a:off x="4691270" y="2274162"/>
            <a:ext cx="536713" cy="7811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Obsah obrázku text, Písmo, řada/pruh, snímek obrazovky">
            <a:extLst>
              <a:ext uri="{FF2B5EF4-FFF2-40B4-BE49-F238E27FC236}">
                <a16:creationId xmlns:a16="http://schemas.microsoft.com/office/drawing/2014/main" id="{CAF29AB3-CB0C-876F-013F-DD7557106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730" y="4172666"/>
            <a:ext cx="9040487" cy="1533739"/>
          </a:xfrm>
          <a:prstGeom prst="rect">
            <a:avLst/>
          </a:prstGeom>
        </p:spPr>
      </p:pic>
      <p:sp>
        <p:nvSpPr>
          <p:cNvPr id="10" name="Šipka: dolů 9">
            <a:extLst>
              <a:ext uri="{FF2B5EF4-FFF2-40B4-BE49-F238E27FC236}">
                <a16:creationId xmlns:a16="http://schemas.microsoft.com/office/drawing/2014/main" id="{51B1A335-88C2-FE59-0CC5-ADFB0D5878C2}"/>
              </a:ext>
            </a:extLst>
          </p:cNvPr>
          <p:cNvSpPr/>
          <p:nvPr/>
        </p:nvSpPr>
        <p:spPr>
          <a:xfrm>
            <a:off x="3641035" y="3475070"/>
            <a:ext cx="536713" cy="7811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86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66603-EBDA-B469-1CFB-6452E78FD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DA65FE2-7646-0559-9C2E-765FC679D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779585"/>
            <a:ext cx="1524000" cy="762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BAB5511-39A9-CCB5-A159-A3F9031E5B82}"/>
              </a:ext>
            </a:extLst>
          </p:cNvPr>
          <p:cNvSpPr txBox="1"/>
          <p:nvPr/>
        </p:nvSpPr>
        <p:spPr>
          <a:xfrm>
            <a:off x="695739" y="1828800"/>
            <a:ext cx="1122127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Zkušební úloha:</a:t>
            </a:r>
          </a:p>
          <a:p>
            <a:endParaRPr lang="cs-CZ" b="1" dirty="0"/>
          </a:p>
          <a:p>
            <a:r>
              <a:rPr lang="cs-CZ" b="1" dirty="0"/>
              <a:t>dovodit stochastickým modelováním  rozsah možné rychlosti  a polohy vozidla před MS  na počátku reakce řidiče na hladině spolehlivosti 95 % tj. ± 2 </a:t>
            </a:r>
            <a:r>
              <a:rPr lang="el-GR" b="1" dirty="0"/>
              <a:t>σ</a:t>
            </a:r>
            <a:r>
              <a:rPr lang="cs-CZ" b="1" dirty="0"/>
              <a:t> „nade vší pochybnost“  a na hladině spolehlivosti 99 %  ± 2,5 </a:t>
            </a:r>
            <a:r>
              <a:rPr lang="el-GR" b="1" dirty="0"/>
              <a:t>σ</a:t>
            </a:r>
            <a:r>
              <a:rPr lang="cs-CZ" b="1" dirty="0"/>
              <a:t> = „technická jistota“</a:t>
            </a:r>
          </a:p>
          <a:p>
            <a:endParaRPr lang="cs-CZ" b="1" dirty="0"/>
          </a:p>
          <a:p>
            <a:r>
              <a:rPr lang="cs-CZ" sz="2000" dirty="0"/>
              <a:t>Vstupní hodnoty</a:t>
            </a:r>
            <a:r>
              <a:rPr lang="cs-CZ" b="1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nárazová rychlost 90 km/h = 25 m/s ± 5 km/h (1,4 m/s) předpokládané „normální“ /Gaussovo rozdělení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brzdné zpomalení v rozmezí 7 až 8,5 m/s  </a:t>
            </a:r>
            <a:r>
              <a:rPr lang="cs-CZ" b="1" dirty="0" err="1"/>
              <a:t>s</a:t>
            </a:r>
            <a:r>
              <a:rPr lang="cs-CZ" b="1" dirty="0"/>
              <a:t> rozdělením rovnoměrným (</a:t>
            </a:r>
            <a:r>
              <a:rPr lang="cs-CZ" b="1" dirty="0" err="1"/>
              <a:t>uniform</a:t>
            </a:r>
            <a:r>
              <a:rPr lang="cs-CZ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brzdná dráha 20 metrů ± 1 m rozdělení rovnoměrné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reakční doba řidiče  1 s ± 0,3 s  rozdělení rovnoměrné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technická prodleva brzd 0,2 s ± 0,1 s rozdělení rovnoměrné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6752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D4F5D-6270-4A04-7B43-C90BF1FBE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F83BA54-3DD4-5847-8A46-1A21FB906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779585"/>
            <a:ext cx="1524000" cy="762000"/>
          </a:xfrm>
          <a:prstGeom prst="rect">
            <a:avLst/>
          </a:prstGeom>
        </p:spPr>
      </p:pic>
      <p:pic>
        <p:nvPicPr>
          <p:cNvPr id="5" name="Obrázek 4" descr="Obsah obrázku text, snímek obrazovky, diagram, Vykreslený graf&#10;&#10;Obsah generovaný pomocí AI může být nesprávný.">
            <a:extLst>
              <a:ext uri="{FF2B5EF4-FFF2-40B4-BE49-F238E27FC236}">
                <a16:creationId xmlns:a16="http://schemas.microsoft.com/office/drawing/2014/main" id="{15B41EC1-B138-9BDE-2DA9-C57CAA74E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77" y="1316507"/>
            <a:ext cx="7141133" cy="463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94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29F04-C8CB-7771-9A4D-94BB95914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F0A49AC-70B5-A1A4-A26D-6549B4061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779585"/>
            <a:ext cx="1524000" cy="762000"/>
          </a:xfrm>
          <a:prstGeom prst="rect">
            <a:avLst/>
          </a:prstGeom>
        </p:spPr>
      </p:pic>
      <p:pic>
        <p:nvPicPr>
          <p:cNvPr id="5" name="Obrázek 4" descr="Obsah obrázku text, snímek obrazovky, číslo, software&#10;&#10;Obsah generovaný pomocí AI může být nesprávný.">
            <a:extLst>
              <a:ext uri="{FF2B5EF4-FFF2-40B4-BE49-F238E27FC236}">
                <a16:creationId xmlns:a16="http://schemas.microsoft.com/office/drawing/2014/main" id="{8019FCBC-9977-DC35-3E0E-6F00E525D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157" y="1989103"/>
            <a:ext cx="7901608" cy="45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74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42579-B389-0822-5921-04D9FFB35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2D33E84-7E9D-02E6-CFA7-2E546C4F2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779585"/>
            <a:ext cx="1524000" cy="762000"/>
          </a:xfrm>
          <a:prstGeom prst="rect">
            <a:avLst/>
          </a:prstGeom>
        </p:spPr>
      </p:pic>
      <p:pic>
        <p:nvPicPr>
          <p:cNvPr id="3" name="Obrázek 2" descr="Obsah obrázku text, snímek obrazovky, číslo, software&#10;&#10;Obsah generovaný pomocí AI může být nesprávný.">
            <a:extLst>
              <a:ext uri="{FF2B5EF4-FFF2-40B4-BE49-F238E27FC236}">
                <a16:creationId xmlns:a16="http://schemas.microsoft.com/office/drawing/2014/main" id="{74D6204F-9411-CD2D-E0E0-CA290CB25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83" y="1856495"/>
            <a:ext cx="7682948" cy="475926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84C8173-E6DA-2DF3-21C2-EA59BB38146B}"/>
              </a:ext>
            </a:extLst>
          </p:cNvPr>
          <p:cNvSpPr txBox="1"/>
          <p:nvPr/>
        </p:nvSpPr>
        <p:spPr>
          <a:xfrm>
            <a:off x="4015409" y="516835"/>
            <a:ext cx="7285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Histogram možné rychlosti na počátku reakce </a:t>
            </a:r>
            <a:r>
              <a:rPr lang="cs-CZ" dirty="0" err="1"/>
              <a:t>řidiče+podrobná</a:t>
            </a:r>
            <a:r>
              <a:rPr lang="cs-CZ" dirty="0"/>
              <a:t> statistika:</a:t>
            </a:r>
          </a:p>
          <a:p>
            <a:r>
              <a:rPr lang="cs-CZ" dirty="0"/>
              <a:t>střední hodnota rychlosti 110 km/h </a:t>
            </a:r>
          </a:p>
          <a:p>
            <a:r>
              <a:rPr lang="cs-CZ" dirty="0"/>
              <a:t>± 2 sigma = 106 až 114 km pro P= 95 %</a:t>
            </a:r>
          </a:p>
          <a:p>
            <a:r>
              <a:rPr lang="cs-CZ" dirty="0"/>
              <a:t>± 2,5 sigma  = 105 až 115 km/h pro P= 99 %</a:t>
            </a:r>
          </a:p>
        </p:txBody>
      </p:sp>
    </p:spTree>
    <p:extLst>
      <p:ext uri="{BB962C8B-B14F-4D97-AF65-F5344CB8AC3E}">
        <p14:creationId xmlns:p14="http://schemas.microsoft.com/office/powerpoint/2010/main" val="2868965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ACF4F-22F8-B2DF-C9CD-EF67E89E5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B6AB967-67EE-4CC8-99F4-5A5CEF946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779585"/>
            <a:ext cx="1524000" cy="762000"/>
          </a:xfrm>
          <a:prstGeom prst="rect">
            <a:avLst/>
          </a:prstGeom>
        </p:spPr>
      </p:pic>
      <p:pic>
        <p:nvPicPr>
          <p:cNvPr id="3" name="Obrázek 2" descr="Obsah obrázku text, snímek obrazovky, diagram, Vykreslený graf&#10;&#10;Obsah generovaný pomocí AI může být nesprávný.">
            <a:extLst>
              <a:ext uri="{FF2B5EF4-FFF2-40B4-BE49-F238E27FC236}">
                <a16:creationId xmlns:a16="http://schemas.microsoft.com/office/drawing/2014/main" id="{A3BFCFAB-91CD-23C6-6BED-E934C9BF1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115" y="1660856"/>
            <a:ext cx="7609873" cy="4044204"/>
          </a:xfrm>
          <a:prstGeom prst="rect">
            <a:avLst/>
          </a:prstGeom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0F294FF3-693F-08B8-6160-D5BB8FF259C7}"/>
              </a:ext>
            </a:extLst>
          </p:cNvPr>
          <p:cNvSpPr/>
          <p:nvPr/>
        </p:nvSpPr>
        <p:spPr>
          <a:xfrm>
            <a:off x="1987062" y="2945423"/>
            <a:ext cx="1720053" cy="8792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5DABE9-AEC8-13AB-ACC1-07C6807769CE}"/>
              </a:ext>
            </a:extLst>
          </p:cNvPr>
          <p:cNvSpPr txBox="1"/>
          <p:nvPr/>
        </p:nvSpPr>
        <p:spPr>
          <a:xfrm>
            <a:off x="2256692" y="3824654"/>
            <a:ext cx="1822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60055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277B1-3D47-CB56-C63A-9505A9836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30372F6-C362-0EB4-9831-97AA1562B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779585"/>
            <a:ext cx="1524000" cy="762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C90EACE-AF77-066A-A398-FC5995475E33}"/>
              </a:ext>
            </a:extLst>
          </p:cNvPr>
          <p:cNvSpPr txBox="1"/>
          <p:nvPr/>
        </p:nvSpPr>
        <p:spPr>
          <a:xfrm>
            <a:off x="606669" y="1793631"/>
            <a:ext cx="1136845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Využití stochastické simulace:</a:t>
            </a:r>
            <a:br>
              <a:rPr lang="cs-CZ" sz="2800" b="1" dirty="0"/>
            </a:br>
            <a:endParaRPr lang="cs-C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aplikovaná matematika – řešení soustav rovnic, integrální počet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technické obory obecně – široké použití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fyzika, chemie, lékařství – rovnovážné stavy, šíření epidemií a mnoho dalšího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endParaRPr lang="cs-CZ" sz="2400" b="1" dirty="0"/>
          </a:p>
          <a:p>
            <a:r>
              <a:rPr lang="cs-CZ" sz="2400" b="1" dirty="0">
                <a:solidFill>
                  <a:schemeClr val="bg2">
                    <a:lumMod val="50000"/>
                  </a:schemeClr>
                </a:solidFill>
              </a:rPr>
              <a:t>Možný rozsah použití ani nelze obsáhnout – od konstrukce jaderné pumy po optimalizaci zásob.</a:t>
            </a:r>
            <a:br>
              <a:rPr lang="cs-CZ" sz="2400" b="1" dirty="0">
                <a:solidFill>
                  <a:schemeClr val="bg2">
                    <a:lumMod val="50000"/>
                  </a:schemeClr>
                </a:solidFill>
              </a:rPr>
            </a:br>
            <a:endParaRPr lang="cs-CZ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93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011D482-11FA-5057-3120-2C4313ACB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84" y="902677"/>
            <a:ext cx="1524000" cy="762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28FFCCE-5902-D075-469B-88D68FBB40EA}"/>
              </a:ext>
            </a:extLst>
          </p:cNvPr>
          <p:cNvSpPr txBox="1"/>
          <p:nvPr/>
        </p:nvSpPr>
        <p:spPr>
          <a:xfrm>
            <a:off x="1083747" y="2255035"/>
            <a:ext cx="1045405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STOCHASTICKÝ ≈ „NÁHODNÝ</a:t>
            </a:r>
            <a:r>
              <a:rPr lang="cs-CZ" sz="2400" dirty="0"/>
              <a:t>“ resp. vycházející z náhodných hodnot, nejčastěji uměle generovaných</a:t>
            </a:r>
            <a:br>
              <a:rPr lang="cs-CZ" sz="2400" dirty="0"/>
            </a:br>
            <a:endParaRPr lang="cs-CZ" sz="2400" dirty="0"/>
          </a:p>
          <a:p>
            <a:r>
              <a:rPr lang="cs-CZ" sz="2000" b="1" dirty="0"/>
              <a:t>Stochastický model </a:t>
            </a:r>
            <a:r>
              <a:rPr lang="cs-CZ" sz="2000" dirty="0"/>
              <a:t>popisuje jevy, procesy nebo modely, které zahrnují prvek/prvky náhody, nepředvídatelnosti a </a:t>
            </a:r>
            <a:r>
              <a:rPr lang="cs-CZ" sz="2000" b="1" dirty="0"/>
              <a:t>pravděpodobnosti</a:t>
            </a:r>
            <a:r>
              <a:rPr lang="cs-CZ" sz="2000" dirty="0"/>
              <a:t>, </a:t>
            </a:r>
            <a:r>
              <a:rPr lang="cs-CZ" sz="2000" i="1" dirty="0"/>
              <a:t>na rozdíl od deterministických, kde je výsledek přesně daný.</a:t>
            </a:r>
            <a:br>
              <a:rPr lang="cs-CZ" sz="2000" dirty="0"/>
            </a:br>
            <a:endParaRPr lang="cs-CZ" sz="2000" b="1" dirty="0"/>
          </a:p>
          <a:p>
            <a:r>
              <a:rPr lang="cs-CZ" sz="2400" b="1" dirty="0"/>
              <a:t>Stochastické výpočetní metody jsou nejčastěji  nazývány „METODA MONTE CARLO“</a:t>
            </a:r>
            <a:br>
              <a:rPr lang="cs-CZ" sz="2400" b="1" dirty="0"/>
            </a:br>
            <a:endParaRPr lang="cs-CZ" sz="2400" b="1" dirty="0"/>
          </a:p>
          <a:p>
            <a:r>
              <a:rPr lang="cs-CZ" dirty="0"/>
              <a:t>Existují však  i další stochastické metody: simulované „žíhání“, molekulární dynamika aj.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622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3F729-F04F-1379-1D2E-4E66B5A07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B9FA0B5-D0AC-D082-1ABA-8E13F7E92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779585"/>
            <a:ext cx="1524000" cy="762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3364A3C-AFB6-D119-123E-E9CA2A4C8E1D}"/>
              </a:ext>
            </a:extLst>
          </p:cNvPr>
          <p:cNvSpPr txBox="1"/>
          <p:nvPr/>
        </p:nvSpPr>
        <p:spPr>
          <a:xfrm>
            <a:off x="745435" y="1918253"/>
            <a:ext cx="110622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Stojí za přečtení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5" name="Obrázek 4" descr="Obsah obrázku text, kniha, Publikace, zápalka&#10;&#10;Obsah generovaný pomocí AI může být nesprávný.">
            <a:extLst>
              <a:ext uri="{FF2B5EF4-FFF2-40B4-BE49-F238E27FC236}">
                <a16:creationId xmlns:a16="http://schemas.microsoft.com/office/drawing/2014/main" id="{1A62CDA4-472E-8015-9DB9-CBE206223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694" y="1653681"/>
            <a:ext cx="3929734" cy="2929801"/>
          </a:xfrm>
          <a:prstGeom prst="rect">
            <a:avLst/>
          </a:prstGeom>
        </p:spPr>
      </p:pic>
      <p:pic>
        <p:nvPicPr>
          <p:cNvPr id="7" name="Obrázek 6" descr="Obsah obrázku text, Publikace, Reklama, grafický design&#10;&#10;Obsah generovaný pomocí AI může být nesprávný.">
            <a:extLst>
              <a:ext uri="{FF2B5EF4-FFF2-40B4-BE49-F238E27FC236}">
                <a16:creationId xmlns:a16="http://schemas.microsoft.com/office/drawing/2014/main" id="{84396584-E053-D23C-F5EF-D9AC8D42D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941" y="1868557"/>
            <a:ext cx="2464522" cy="297949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B8213FF-A047-851E-4DCE-F57214C33D6E}"/>
              </a:ext>
            </a:extLst>
          </p:cNvPr>
          <p:cNvSpPr txBox="1"/>
          <p:nvPr/>
        </p:nvSpPr>
        <p:spPr>
          <a:xfrm>
            <a:off x="914400" y="5039139"/>
            <a:ext cx="1089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„Svatý grál“ osvěty o statistice</a:t>
            </a:r>
            <a:r>
              <a:rPr lang="cs-CZ" dirty="0"/>
              <a:t>, bez přehnaného teoretizování, bílých plášťů „vědců“ a nudy… </a:t>
            </a:r>
          </a:p>
        </p:txBody>
      </p:sp>
    </p:spTree>
    <p:extLst>
      <p:ext uri="{BB962C8B-B14F-4D97-AF65-F5344CB8AC3E}">
        <p14:creationId xmlns:p14="http://schemas.microsoft.com/office/powerpoint/2010/main" val="1357853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19A0B-05E3-5CA3-70A5-D93A1E1C3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104DF0-C9A2-3EA8-341E-F39671F1F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779585"/>
            <a:ext cx="1524000" cy="762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CECE413-AE2A-67CC-DB27-858F820F501A}"/>
              </a:ext>
            </a:extLst>
          </p:cNvPr>
          <p:cNvSpPr txBox="1"/>
          <p:nvPr/>
        </p:nvSpPr>
        <p:spPr>
          <a:xfrm>
            <a:off x="798189" y="2031026"/>
            <a:ext cx="110622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Není špatné mít</a:t>
            </a:r>
          </a:p>
          <a:p>
            <a:endParaRPr lang="cs-CZ" b="1" dirty="0"/>
          </a:p>
          <a:p>
            <a:r>
              <a:rPr lang="cs-CZ" b="1" dirty="0"/>
              <a:t>vydáno 2015 – </a:t>
            </a:r>
            <a:r>
              <a:rPr lang="cs-CZ" b="1" dirty="0" err="1"/>
              <a:t>Knihobot</a:t>
            </a:r>
            <a:r>
              <a:rPr lang="cs-CZ" b="1" dirty="0"/>
              <a:t>, Trh knih …</a:t>
            </a:r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EEB4412-07B0-7BDD-6FBD-7C8F5433B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26" y="1380393"/>
            <a:ext cx="2723279" cy="378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4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19991-BE33-85D5-734C-D21F94BE2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A65E511-7C86-C208-0D8F-31D9500F2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779585"/>
            <a:ext cx="1524000" cy="762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97C367B-935E-D8D3-D504-B1F9D36A0F5A}"/>
              </a:ext>
            </a:extLst>
          </p:cNvPr>
          <p:cNvSpPr txBox="1"/>
          <p:nvPr/>
        </p:nvSpPr>
        <p:spPr>
          <a:xfrm>
            <a:off x="1274885" y="2180492"/>
            <a:ext cx="107178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Rozvinutí myšlenky a první praktické nasazení s  využitím výpočetní techniky  </a:t>
            </a:r>
            <a:r>
              <a:rPr lang="cs-CZ" b="1" dirty="0"/>
              <a:t>: </a:t>
            </a:r>
            <a:br>
              <a:rPr lang="cs-CZ" b="1" dirty="0"/>
            </a:br>
            <a:endParaRPr lang="cs-CZ" b="1" dirty="0"/>
          </a:p>
          <a:p>
            <a:r>
              <a:rPr lang="cs-CZ" b="1" dirty="0"/>
              <a:t>projekt</a:t>
            </a:r>
            <a:br>
              <a:rPr lang="cs-CZ" b="1" dirty="0"/>
            </a:br>
            <a:r>
              <a:rPr lang="cs-CZ" b="1" dirty="0"/>
              <a:t> </a:t>
            </a: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MANHATTAN 					</a:t>
            </a:r>
            <a:b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cs-CZ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400" b="1" dirty="0">
                <a:solidFill>
                  <a:srgbClr val="C00000"/>
                </a:solidFill>
              </a:rPr>
              <a:t>Stanislaw ULAM a John von NEUMANN</a:t>
            </a:r>
          </a:p>
          <a:p>
            <a:r>
              <a:rPr lang="cs-CZ" b="1" dirty="0"/>
              <a:t> Los </a:t>
            </a:r>
            <a:r>
              <a:rPr lang="cs-CZ" b="1" dirty="0" err="1"/>
              <a:t>Alamos</a:t>
            </a:r>
            <a:r>
              <a:rPr lang="cs-CZ" b="1" dirty="0"/>
              <a:t>, 1944 (?)</a:t>
            </a:r>
          </a:p>
          <a:p>
            <a:endParaRPr lang="cs-CZ" b="1" dirty="0"/>
          </a:p>
          <a:p>
            <a:r>
              <a:rPr lang="cs-CZ" b="1" dirty="0"/>
              <a:t> využití stochastické  metody </a:t>
            </a:r>
            <a:r>
              <a:rPr lang="cs-CZ" b="1" dirty="0" err="1"/>
              <a:t>MC</a:t>
            </a:r>
            <a:r>
              <a:rPr lang="cs-CZ" b="1" dirty="0"/>
              <a:t> k  řešení problematiky pohlcování a dalšího průniku neutronů hmotou</a:t>
            </a:r>
            <a:br>
              <a:rPr lang="cs-CZ" b="1" dirty="0"/>
            </a:br>
            <a:r>
              <a:rPr lang="cs-CZ" b="1" dirty="0"/>
              <a:t> </a:t>
            </a:r>
          </a:p>
          <a:p>
            <a:r>
              <a:rPr lang="cs-CZ" b="1" dirty="0"/>
              <a:t>= potvrzení předpokladů o vyvolání řetězové reakce v konstrukci jaderné bomby před skutečným jaderným testem.</a:t>
            </a:r>
          </a:p>
          <a:p>
            <a:endParaRPr lang="cs-CZ" b="1" dirty="0"/>
          </a:p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První testovací nálož „Trinity“ vybuchla v souladu s výpočty, stochastické modelování nejspíš funguje…</a:t>
            </a:r>
          </a:p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cs-CZ" b="1" dirty="0"/>
              <a:t>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0F70EF-E75D-7F22-7997-D9EE185DA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807" y="2689390"/>
            <a:ext cx="2619375" cy="22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3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2E8B2-6EA8-E0A6-316F-B964C8C08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49DAF8F-ADA3-DEE5-A9E8-078247A6E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779585"/>
            <a:ext cx="1524000" cy="762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8C19480-B22E-88EF-BFCE-B4410F958E0E}"/>
              </a:ext>
            </a:extLst>
          </p:cNvPr>
          <p:cNvSpPr txBox="1"/>
          <p:nvPr/>
        </p:nvSpPr>
        <p:spPr>
          <a:xfrm>
            <a:off x="1530626" y="2071926"/>
            <a:ext cx="1102555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Nejstarší úloha </a:t>
            </a:r>
            <a:r>
              <a:rPr lang="cs-CZ" sz="2400" dirty="0"/>
              <a:t>(asi?) stochastické simulace:</a:t>
            </a:r>
          </a:p>
          <a:p>
            <a:endParaRPr lang="cs-CZ" sz="2400" dirty="0"/>
          </a:p>
          <a:p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</a:rPr>
              <a:t>BUFFONOVA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 JEHLA  </a:t>
            </a:r>
          </a:p>
          <a:p>
            <a:r>
              <a:rPr lang="cs-CZ" b="1" dirty="0"/>
              <a:t>délka jehly l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t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kde t je vzdálenost linek</a:t>
            </a:r>
            <a:endParaRPr lang="cs-CZ" b="1" dirty="0"/>
          </a:p>
          <a:p>
            <a:r>
              <a:rPr lang="cs-CZ" b="1" dirty="0"/>
              <a:t>Pravděpodobnost, že „jehla“ protne linku</a:t>
            </a:r>
            <a:r>
              <a:rPr lang="cs-CZ" sz="2400" b="1" dirty="0"/>
              <a:t>   </a:t>
            </a:r>
            <a:r>
              <a:rPr lang="cs-CZ" sz="2400" b="1" dirty="0">
                <a:solidFill>
                  <a:srgbClr val="FF0000"/>
                </a:solidFill>
              </a:rPr>
              <a:t>P= 2l/ t</a:t>
            </a:r>
            <a:r>
              <a:rPr lang="el-GR" sz="2400" b="1" dirty="0">
                <a:solidFill>
                  <a:srgbClr val="FF0000"/>
                </a:solidFill>
              </a:rPr>
              <a:t>π</a:t>
            </a:r>
            <a:r>
              <a:rPr lang="cs-CZ" sz="2400" b="1" dirty="0">
                <a:solidFill>
                  <a:srgbClr val="FF0000"/>
                </a:solidFill>
              </a:rPr>
              <a:t>  </a:t>
            </a:r>
            <a:r>
              <a:rPr lang="cs-CZ" b="1" dirty="0"/>
              <a:t>= n </a:t>
            </a:r>
            <a:r>
              <a:rPr lang="cs-CZ" sz="1400" b="1" dirty="0"/>
              <a:t>celkem</a:t>
            </a:r>
            <a:r>
              <a:rPr lang="cs-CZ" b="1" dirty="0"/>
              <a:t>/ </a:t>
            </a:r>
            <a:r>
              <a:rPr lang="cs-CZ" b="1" dirty="0" err="1"/>
              <a:t>n</a:t>
            </a:r>
            <a:r>
              <a:rPr lang="cs-CZ" sz="1400" b="1" dirty="0" err="1"/>
              <a:t>p</a:t>
            </a:r>
            <a:r>
              <a:rPr lang="cs-CZ" sz="1400" b="1" dirty="0"/>
              <a:t> (protnutí linky)</a:t>
            </a:r>
            <a:r>
              <a:rPr lang="cs-CZ" b="1" dirty="0"/>
              <a:t>                </a:t>
            </a:r>
          </a:p>
          <a:p>
            <a:r>
              <a:rPr lang="cs-CZ" dirty="0"/>
              <a:t>(n= počet hodů celkem, </a:t>
            </a:r>
            <a:r>
              <a:rPr lang="cs-CZ" dirty="0" err="1"/>
              <a:t>n</a:t>
            </a:r>
            <a:r>
              <a:rPr lang="cs-CZ" sz="1600" dirty="0" err="1"/>
              <a:t>p</a:t>
            </a:r>
            <a:r>
              <a:rPr lang="cs-CZ" dirty="0"/>
              <a:t> počet hodů kdy dojde k jevu překřížení)</a:t>
            </a:r>
          </a:p>
          <a:p>
            <a:endParaRPr lang="cs-CZ" dirty="0"/>
          </a:p>
          <a:p>
            <a:r>
              <a:rPr lang="cs-CZ" b="1" dirty="0"/>
              <a:t>Odvození distribuční funkce pravděpodobnosti </a:t>
            </a:r>
            <a:r>
              <a:rPr lang="cs-CZ" dirty="0"/>
              <a:t>pro tuto úlohu</a:t>
            </a:r>
            <a:r>
              <a:rPr lang="cs-CZ" sz="2400" dirty="0"/>
              <a:t>:</a:t>
            </a:r>
            <a:br>
              <a:rPr lang="cs-CZ" sz="2400" dirty="0"/>
            </a:br>
            <a:br>
              <a:rPr lang="cs-CZ" sz="2400" dirty="0"/>
            </a:br>
            <a:r>
              <a:rPr lang="cs-CZ" dirty="0"/>
              <a:t> </a:t>
            </a:r>
            <a:r>
              <a:rPr lang="cs-CZ" b="1" dirty="0">
                <a:hlinkClick r:id="rId3"/>
              </a:rPr>
              <a:t>https://nehody.net/2026/01/07/buffonova-jehla/</a:t>
            </a:r>
            <a:endParaRPr lang="cs-CZ" b="1" dirty="0"/>
          </a:p>
          <a:p>
            <a:endParaRPr lang="cs-CZ" sz="2400" b="1" dirty="0"/>
          </a:p>
          <a:p>
            <a:r>
              <a:rPr lang="cs-CZ" sz="2400" b="1" dirty="0">
                <a:solidFill>
                  <a:srgbClr val="C00000"/>
                </a:solidFill>
              </a:rPr>
              <a:t>		https://bit.ly/Bjehla</a:t>
            </a:r>
          </a:p>
          <a:p>
            <a:endParaRPr lang="cs-CZ" sz="28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CBFFEA-DD32-FF78-E48C-AA0C6C747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759" y="237766"/>
            <a:ext cx="3583769" cy="260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7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B46AD-67C0-FF1E-874D-DB10D44EB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9AAD93A-0561-E41F-6A3D-77B7182B4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779585"/>
            <a:ext cx="1524000" cy="762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15C7E8B-3730-FB8A-13A8-282120078A42}"/>
              </a:ext>
            </a:extLst>
          </p:cNvPr>
          <p:cNvSpPr txBox="1"/>
          <p:nvPr/>
        </p:nvSpPr>
        <p:spPr>
          <a:xfrm>
            <a:off x="888023" y="2044005"/>
            <a:ext cx="1109589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Zjednodušení : </a:t>
            </a:r>
            <a:r>
              <a:rPr lang="cs-CZ" sz="2800" b="1" dirty="0"/>
              <a:t>l = t </a:t>
            </a:r>
            <a:br>
              <a:rPr lang="cs-CZ" sz="2800" b="1" dirty="0"/>
            </a:br>
            <a:endParaRPr lang="cs-CZ" sz="2800" b="1" dirty="0"/>
          </a:p>
          <a:p>
            <a:r>
              <a:rPr lang="cs-CZ" sz="2000" dirty="0"/>
              <a:t>Pak </a:t>
            </a:r>
            <a:r>
              <a:rPr lang="cs-CZ" sz="2000" b="1" dirty="0"/>
              <a:t>pravděpodobnost překřížení linky: P = 2/</a:t>
            </a:r>
            <a:r>
              <a:rPr lang="el-GR" sz="2000" b="1" dirty="0"/>
              <a:t>π</a:t>
            </a:r>
            <a:r>
              <a:rPr lang="cs-CZ" sz="2000" b="1" dirty="0"/>
              <a:t> = 0,6366 … = n celkem/ </a:t>
            </a:r>
            <a:r>
              <a:rPr lang="cs-CZ" sz="2000" b="1" dirty="0" err="1"/>
              <a:t>n</a:t>
            </a:r>
            <a:r>
              <a:rPr lang="cs-CZ" sz="2000" dirty="0" err="1"/>
              <a:t>p</a:t>
            </a:r>
            <a:r>
              <a:rPr lang="cs-CZ" sz="2000" b="1" dirty="0"/>
              <a:t> </a:t>
            </a:r>
          </a:p>
          <a:p>
            <a:r>
              <a:rPr lang="cs-CZ" sz="2000" b="1" dirty="0"/>
              <a:t> </a:t>
            </a:r>
            <a:r>
              <a:rPr lang="cs-CZ" sz="2000" dirty="0"/>
              <a:t>tedy </a:t>
            </a:r>
            <a:r>
              <a:rPr lang="cs-CZ" sz="2000" b="1" dirty="0"/>
              <a:t>π = 2 * n </a:t>
            </a:r>
            <a:r>
              <a:rPr lang="cs-CZ" sz="1600" b="1" dirty="0"/>
              <a:t>celkem</a:t>
            </a:r>
            <a:r>
              <a:rPr lang="cs-CZ" sz="2000" b="1" dirty="0"/>
              <a:t> /n </a:t>
            </a:r>
            <a:r>
              <a:rPr lang="cs-CZ" sz="1600" b="1" dirty="0"/>
              <a:t>překřížení</a:t>
            </a:r>
          </a:p>
          <a:p>
            <a:endParaRPr lang="cs-CZ" sz="2800" b="1" dirty="0"/>
          </a:p>
          <a:p>
            <a:r>
              <a:rPr lang="cs-CZ" sz="2800" b="1" dirty="0"/>
              <a:t>Testovací vzor </a:t>
            </a:r>
            <a:r>
              <a:rPr lang="cs-CZ" sz="2800" dirty="0"/>
              <a:t>Excel tabulky:  </a:t>
            </a:r>
            <a:r>
              <a:rPr lang="cs-CZ" sz="2800" b="1" dirty="0">
                <a:solidFill>
                  <a:srgbClr val="C00000"/>
                </a:solidFill>
                <a:hlinkClick r:id="rId3"/>
              </a:rPr>
              <a:t>https://bit.ly/Bjehla_test</a:t>
            </a:r>
            <a:endParaRPr lang="cs-CZ" sz="2800" b="1" dirty="0">
              <a:solidFill>
                <a:srgbClr val="C00000"/>
              </a:solidFill>
            </a:endParaRPr>
          </a:p>
          <a:p>
            <a:endParaRPr lang="cs-CZ" sz="2800" b="1" dirty="0">
              <a:solidFill>
                <a:srgbClr val="C00000"/>
              </a:solidFill>
            </a:endParaRP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Pro 500 simulovaných hodů jehlou π= cca 3,13</a:t>
            </a:r>
          </a:p>
          <a:p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0589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A9AA5-0FB3-1A3E-8680-BD6B6164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5817C56-DE2D-C2F6-BF7D-2D7CE80AE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779585"/>
            <a:ext cx="1524000" cy="762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5CA1A1F-09A7-436B-A050-A7DDF6F8B1BC}"/>
              </a:ext>
            </a:extLst>
          </p:cNvPr>
          <p:cNvSpPr txBox="1"/>
          <p:nvPr/>
        </p:nvSpPr>
        <p:spPr>
          <a:xfrm>
            <a:off x="1020417" y="1759226"/>
            <a:ext cx="1117158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PROČ TOHLE?</a:t>
            </a:r>
          </a:p>
          <a:p>
            <a:endParaRPr lang="cs-CZ" sz="2400" b="1" dirty="0"/>
          </a:p>
          <a:p>
            <a:r>
              <a:rPr lang="cs-CZ" sz="2400" dirty="0"/>
              <a:t>Technické výpočty při nehodové analýze jsou zatíženy </a:t>
            </a:r>
            <a:r>
              <a:rPr lang="cs-CZ" sz="2400" b="1" dirty="0"/>
              <a:t>chybovosti vstupních údajů- </a:t>
            </a:r>
            <a:br>
              <a:rPr lang="cs-CZ" sz="2400" b="1" dirty="0"/>
            </a:br>
            <a:r>
              <a:rPr lang="cs-CZ" sz="2400" dirty="0"/>
              <a:t>příklad: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měření vzdálenosti tj. např. </a:t>
            </a:r>
            <a:r>
              <a:rPr lang="cs-CZ" sz="2000" dirty="0" err="1"/>
              <a:t>postřetové</a:t>
            </a:r>
            <a:r>
              <a:rPr lang="cs-CZ" sz="2000" dirty="0"/>
              <a:t> polohy (často „zábavné“ údaje o zaměření PČR – stále oblíbené „spouštění pomyslných kolmic“ a jiné hrůzy…)</a:t>
            </a:r>
            <a:br>
              <a:rPr lang="cs-CZ" sz="2000" dirty="0"/>
            </a:br>
            <a:r>
              <a:rPr lang="cs-CZ" sz="2000" dirty="0"/>
              <a:t>Kolečko–prokluz, dle doc. </a:t>
            </a:r>
            <a:r>
              <a:rPr lang="cs-CZ" sz="2000" dirty="0" err="1"/>
              <a:t>Šachla</a:t>
            </a:r>
            <a:r>
              <a:rPr lang="cs-CZ" sz="2000" dirty="0"/>
              <a:t> až + 8 %, kolečkem rejdí i v příkopech…</a:t>
            </a:r>
            <a:br>
              <a:rPr lang="cs-CZ" sz="2000" dirty="0"/>
            </a:b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neurčitost „přesné“ vstupní hodnoty (</a:t>
            </a:r>
            <a:r>
              <a:rPr lang="cs-CZ" sz="2000" dirty="0" err="1"/>
              <a:t>souč</a:t>
            </a:r>
            <a:r>
              <a:rPr lang="cs-CZ" sz="2000" dirty="0"/>
              <a:t>. adheze, </a:t>
            </a:r>
            <a:r>
              <a:rPr lang="cs-CZ" sz="2000" dirty="0" err="1"/>
              <a:t>koef</a:t>
            </a:r>
            <a:r>
              <a:rPr lang="cs-CZ" sz="2000" dirty="0"/>
              <a:t>. tření, </a:t>
            </a:r>
            <a:r>
              <a:rPr lang="cs-CZ" sz="2000" b="1" dirty="0"/>
              <a:t>reakční doba (!!!)</a:t>
            </a:r>
            <a:br>
              <a:rPr lang="cs-CZ" sz="2000" b="1" dirty="0"/>
            </a:b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nutnost pracovat s intervaly / mezemi, ruční výpočet v rozmezí technicky přijatelné  oblasti vstupních hodnot je mnohdy „otrocký“ a nepřehledný s rizikem chyb při výpočtech</a:t>
            </a:r>
            <a:br>
              <a:rPr lang="cs-CZ" sz="2400" dirty="0"/>
            </a:br>
            <a:r>
              <a:rPr lang="cs-CZ" sz="2400" b="1" u="sng" dirty="0"/>
              <a:t>Ze spisu: 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„</a:t>
            </a:r>
            <a:r>
              <a:rPr lang="cs-CZ" sz="2000" b="1" dirty="0">
                <a:solidFill>
                  <a:srgbClr val="0070C0"/>
                </a:solidFill>
              </a:rPr>
              <a:t>Znalec určil </a:t>
            </a:r>
            <a:r>
              <a:rPr lang="cs-CZ" sz="2000" b="1" dirty="0" err="1">
                <a:solidFill>
                  <a:srgbClr val="0070C0"/>
                </a:solidFill>
              </a:rPr>
              <a:t>střetovou</a:t>
            </a:r>
            <a:r>
              <a:rPr lang="cs-CZ" sz="2000" b="1" dirty="0">
                <a:solidFill>
                  <a:srgbClr val="0070C0"/>
                </a:solidFill>
              </a:rPr>
              <a:t> rychlost motocyklu s osobním automobilem na  98,36 km/h…“</a:t>
            </a:r>
          </a:p>
          <a:p>
            <a:pPr algn="ctr"/>
            <a:r>
              <a:rPr lang="cs-CZ" sz="2000" b="1" dirty="0">
                <a:solidFill>
                  <a:srgbClr val="C00000"/>
                </a:solidFill>
              </a:rPr>
              <a:t>Pak má znalec nejspíše nějakého kamaráda věštce.</a:t>
            </a:r>
          </a:p>
          <a:p>
            <a:endParaRPr lang="cs-CZ" sz="2400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23036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91FB6-0F6C-D710-3A46-EE6DC11A6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8DA0B0F-E107-6B31-3176-496A74B8F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779585"/>
            <a:ext cx="1524000" cy="762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6715485-90E3-2D22-6C85-6060C9D1B26B}"/>
              </a:ext>
            </a:extLst>
          </p:cNvPr>
          <p:cNvSpPr txBox="1"/>
          <p:nvPr/>
        </p:nvSpPr>
        <p:spPr>
          <a:xfrm>
            <a:off x="1099930" y="2017643"/>
            <a:ext cx="1109207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Gaussův zákon přenášení chyb </a:t>
            </a:r>
          </a:p>
          <a:p>
            <a:br>
              <a:rPr lang="cs-CZ" sz="2800" b="1" dirty="0"/>
            </a:br>
            <a:r>
              <a:rPr lang="cs-CZ" b="1" dirty="0"/>
              <a:t>(</a:t>
            </a:r>
            <a:r>
              <a:rPr lang="cs-CZ" sz="2000" b="1" dirty="0"/>
              <a:t>Soudní inženýrství str. 247 </a:t>
            </a:r>
            <a:r>
              <a:rPr lang="cs-CZ" b="1" dirty="0"/>
              <a:t>) – „</a:t>
            </a:r>
            <a:r>
              <a:rPr lang="cs-CZ" sz="2400" b="1" dirty="0"/>
              <a:t>znalecký vzorec č. 1</a:t>
            </a:r>
            <a:r>
              <a:rPr lang="cs-CZ" b="1" dirty="0"/>
              <a:t>“  </a:t>
            </a:r>
            <a:r>
              <a:rPr lang="cs-CZ" sz="2400" b="1" dirty="0"/>
              <a:t>v</a:t>
            </a:r>
            <a:r>
              <a:rPr lang="cs-CZ" sz="1200" b="1" dirty="0"/>
              <a:t>0</a:t>
            </a:r>
            <a:r>
              <a:rPr lang="cs-CZ" sz="2400" b="1" dirty="0"/>
              <a:t> = </a:t>
            </a:r>
            <a:r>
              <a:rPr lang="cs-CZ" sz="2400" b="1" dirty="0">
                <a:latin typeface="Aptos" panose="020B0004020202020204" pitchFamily="34" charset="0"/>
              </a:rPr>
              <a:t>√ </a:t>
            </a:r>
            <a:r>
              <a:rPr lang="cs-CZ" sz="2400" b="1" dirty="0" err="1">
                <a:latin typeface="Aptos" panose="020B0004020202020204" pitchFamily="34" charset="0"/>
              </a:rPr>
              <a:t>v</a:t>
            </a:r>
            <a:r>
              <a:rPr lang="cs-CZ" sz="1600" b="1" dirty="0" err="1">
                <a:latin typeface="Aptos" panose="020B0004020202020204" pitchFamily="34" charset="0"/>
              </a:rPr>
              <a:t>x</a:t>
            </a:r>
            <a:r>
              <a:rPr lang="cs-CZ" sz="2400" b="1" dirty="0">
                <a:latin typeface="Aptos" panose="020B0004020202020204" pitchFamily="34" charset="0"/>
              </a:rPr>
              <a:t> +2as 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všichni jistě četli</a:t>
            </a:r>
            <a:endParaRPr lang="cs-CZ" sz="2400" b="1" dirty="0">
              <a:solidFill>
                <a:schemeClr val="bg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endParaRPr lang="cs-CZ" b="1" dirty="0">
              <a:latin typeface="Aptos" panose="020B0004020202020204" pitchFamily="34" charset="0"/>
            </a:endParaRPr>
          </a:p>
          <a:p>
            <a:r>
              <a:rPr lang="cs-CZ" b="1" dirty="0">
                <a:latin typeface="Aptos" panose="020B0004020202020204" pitchFamily="34" charset="0"/>
              </a:rPr>
              <a:t>Dovození možného intervalu počáteční rychlosti zjištěného byť i z jednoduchého vzorce – střední chyba měření -  často  výrazně komplikovanější než výpočet sám.</a:t>
            </a:r>
            <a:br>
              <a:rPr lang="cs-CZ" b="1" dirty="0">
                <a:latin typeface="Aptos" panose="020B0004020202020204" pitchFamily="34" charset="0"/>
              </a:rPr>
            </a:br>
            <a:br>
              <a:rPr lang="cs-CZ" b="1" dirty="0">
                <a:latin typeface="Aptos" panose="020B0004020202020204" pitchFamily="34" charset="0"/>
              </a:rPr>
            </a:br>
            <a:r>
              <a:rPr lang="cs-CZ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Předpokládá jednak alespoň základní znalost diferenciálního počtu a i tak je velká pravděpodobnost chyb včetně numerických při dokončování výpočtu.</a:t>
            </a:r>
          </a:p>
          <a:p>
            <a:br>
              <a:rPr lang="cs-CZ" b="1" dirty="0">
                <a:latin typeface="Aptos" panose="020B0004020202020204" pitchFamily="34" charset="0"/>
              </a:rPr>
            </a:br>
            <a:r>
              <a:rPr lang="cs-CZ" b="1" dirty="0">
                <a:solidFill>
                  <a:srgbClr val="FF0000"/>
                </a:solidFill>
                <a:latin typeface="Aptos" panose="020B0004020202020204" pitchFamily="34" charset="0"/>
              </a:rPr>
              <a:t>Obvyklá pomocná „berlička“ </a:t>
            </a:r>
            <a:r>
              <a:rPr lang="cs-CZ" b="1" dirty="0">
                <a:latin typeface="Aptos" panose="020B0004020202020204" pitchFamily="34" charset="0"/>
              </a:rPr>
              <a:t>– znalec uvede technicky přijatelný interval dovozené výstupní hodnoty např. rychlosti „ plus mínus 5 % „ od hodnoty vypočtené tak nějak „od pasu“.</a:t>
            </a:r>
          </a:p>
          <a:p>
            <a:endParaRPr lang="cs-CZ" b="1" dirty="0">
              <a:latin typeface="Aptos" panose="020B0004020202020204" pitchFamily="34" charset="0"/>
            </a:endParaRPr>
          </a:p>
          <a:p>
            <a:endParaRPr lang="cs-CZ" b="1" dirty="0">
              <a:latin typeface="Aptos" panose="020B0004020202020204" pitchFamily="34" charset="0"/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3277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A9284-1B96-CEEB-74AB-1FE06C978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250A93C-3C0F-670A-4FC4-0A3856737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779585"/>
            <a:ext cx="1524000" cy="762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CE5A3FB-212A-940C-2AF3-65E199AA2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09" y="2017146"/>
            <a:ext cx="6722165" cy="243153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458C58D-3A9D-D4EE-B530-24DB5DD1B153}"/>
              </a:ext>
            </a:extLst>
          </p:cNvPr>
          <p:cNvSpPr txBox="1"/>
          <p:nvPr/>
        </p:nvSpPr>
        <p:spPr>
          <a:xfrm>
            <a:off x="1401417" y="4870174"/>
            <a:ext cx="1032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Výsledkem s aplikací zákona šíření chyb  (viz. str. 248 SI) je střední hodnota rychlosti na počátku brzdění </a:t>
            </a:r>
            <a:br>
              <a:rPr lang="cs-CZ" dirty="0"/>
            </a:br>
            <a:r>
              <a:rPr lang="cs-CZ" b="1" dirty="0"/>
              <a:t>16,74 m/s  </a:t>
            </a:r>
            <a:r>
              <a:rPr lang="cs-CZ" dirty="0"/>
              <a:t>(60,3 km/h) se střední odchylkou </a:t>
            </a:r>
            <a:r>
              <a:rPr lang="cs-CZ" b="1" dirty="0"/>
              <a:t>0,32 m/s</a:t>
            </a:r>
          </a:p>
        </p:txBody>
      </p:sp>
    </p:spTree>
    <p:extLst>
      <p:ext uri="{BB962C8B-B14F-4D97-AF65-F5344CB8AC3E}">
        <p14:creationId xmlns:p14="http://schemas.microsoft.com/office/powerpoint/2010/main" val="227625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75104-9175-8C6A-592F-EC1D32706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D8B1467-2D86-E31F-38E3-A25891F74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779585"/>
            <a:ext cx="1524000" cy="762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F5A2F11-6869-9786-3C9D-EF45ABFD5BB0}"/>
              </a:ext>
            </a:extLst>
          </p:cNvPr>
          <p:cNvSpPr txBox="1"/>
          <p:nvPr/>
        </p:nvSpPr>
        <p:spPr>
          <a:xfrm>
            <a:off x="1053548" y="2295938"/>
            <a:ext cx="110125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Řešení předchozího úkolu aplikací simulace Monte Carlo</a:t>
            </a:r>
            <a:br>
              <a:rPr lang="cs-CZ" b="1" dirty="0"/>
            </a:br>
            <a:r>
              <a:rPr lang="cs-CZ" b="1" dirty="0"/>
              <a:t>MS EXCEL  - bez specializovaného doplňku (standardní sw, součást Office)</a:t>
            </a:r>
            <a:br>
              <a:rPr lang="cs-CZ" b="1" dirty="0"/>
            </a:br>
            <a:endParaRPr lang="cs-CZ" b="1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Data- Analýza dat – Generátor pseudonáhodných čísel</a:t>
            </a:r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5" name="Obrázek 4" descr="Obsah obrázku text, software, číslo, Písmo&#10;&#10;Obsah generovaný pomocí AI může být nesprávný.">
            <a:extLst>
              <a:ext uri="{FF2B5EF4-FFF2-40B4-BE49-F238E27FC236}">
                <a16:creationId xmlns:a16="http://schemas.microsoft.com/office/drawing/2014/main" id="{09EC168F-B4FF-59B5-3BC7-BB1AC201E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705" y="3786809"/>
            <a:ext cx="7649817" cy="267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637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</TotalTime>
  <Words>1092</Words>
  <Application>Microsoft Office PowerPoint</Application>
  <PresentationFormat>Širokoúhlá obrazovka</PresentationFormat>
  <Paragraphs>100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Aptos</vt:lpstr>
      <vt:lpstr>Arial</vt:lpstr>
      <vt:lpstr>Arial Black</vt:lpstr>
      <vt:lpstr>Calibri</vt:lpstr>
      <vt:lpstr>Calibri Light</vt:lpstr>
      <vt:lpstr>Times New Roman</vt:lpstr>
      <vt:lpstr>Motiv Office</vt:lpstr>
      <vt:lpstr>  STOCHASTICKÉ METODY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Vladimír Tylšar</dc:creator>
  <cp:lastModifiedBy>Vladimír Tylšar</cp:lastModifiedBy>
  <cp:revision>42</cp:revision>
  <dcterms:created xsi:type="dcterms:W3CDTF">2026-01-19T20:16:45Z</dcterms:created>
  <dcterms:modified xsi:type="dcterms:W3CDTF">2026-01-21T17:05:55Z</dcterms:modified>
</cp:coreProperties>
</file>